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1" r:id="rId7"/>
    <p:sldId id="263" r:id="rId8"/>
    <p:sldId id="262" r:id="rId9"/>
    <p:sldId id="266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3731-C863-43CC-807F-43D6D82846DD}" type="datetimeFigureOut">
              <a:rPr lang="en-US" smtClean="0"/>
              <a:t>10/31/2015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4D479-9414-4643-86E3-84CDD4874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56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3731-C863-43CC-807F-43D6D82846DD}" type="datetimeFigureOut">
              <a:rPr lang="en-US" smtClean="0"/>
              <a:t>10/31/2015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4D479-9414-4643-86E3-84CDD4874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749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3731-C863-43CC-807F-43D6D82846DD}" type="datetimeFigureOut">
              <a:rPr lang="en-US" smtClean="0"/>
              <a:t>10/31/2015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4D479-9414-4643-86E3-84CDD4874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973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3731-C863-43CC-807F-43D6D82846DD}" type="datetimeFigureOut">
              <a:rPr lang="en-US" smtClean="0"/>
              <a:t>10/31/2015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4D479-9414-4643-86E3-84CDD4874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664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3731-C863-43CC-807F-43D6D82846DD}" type="datetimeFigureOut">
              <a:rPr lang="en-US" smtClean="0"/>
              <a:t>10/31/2015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4D479-9414-4643-86E3-84CDD4874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36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3731-C863-43CC-807F-43D6D82846DD}" type="datetimeFigureOut">
              <a:rPr lang="en-US" smtClean="0"/>
              <a:t>10/31/2015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4D479-9414-4643-86E3-84CDD4874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447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3731-C863-43CC-807F-43D6D82846DD}" type="datetimeFigureOut">
              <a:rPr lang="en-US" smtClean="0"/>
              <a:t>10/31/2015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4D479-9414-4643-86E3-84CDD4874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017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3731-C863-43CC-807F-43D6D82846DD}" type="datetimeFigureOut">
              <a:rPr lang="en-US" smtClean="0"/>
              <a:t>10/31/2015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4D479-9414-4643-86E3-84CDD4874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3731-C863-43CC-807F-43D6D82846DD}" type="datetimeFigureOut">
              <a:rPr lang="en-US" smtClean="0"/>
              <a:t>10/31/2015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4D479-9414-4643-86E3-84CDD4874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413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3731-C863-43CC-807F-43D6D82846DD}" type="datetimeFigureOut">
              <a:rPr lang="en-US" smtClean="0"/>
              <a:t>10/31/2015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4D479-9414-4643-86E3-84CDD4874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051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33731-C863-43CC-807F-43D6D82846DD}" type="datetimeFigureOut">
              <a:rPr lang="en-US" smtClean="0"/>
              <a:t>10/31/2015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4D479-9414-4643-86E3-84CDD4874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470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33731-C863-43CC-807F-43D6D82846DD}" type="datetimeFigureOut">
              <a:rPr lang="en-US" smtClean="0"/>
              <a:t>10/31/2015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4D479-9414-4643-86E3-84CDD4874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83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Calculating Particles </a:t>
            </a:r>
            <a:r>
              <a:rPr lang="en-US" dirty="0" smtClean="0"/>
              <a:t>for an 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57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923347"/>
              </p:ext>
            </p:extLst>
          </p:nvPr>
        </p:nvGraphicFramePr>
        <p:xfrm>
          <a:off x="25758" y="2419680"/>
          <a:ext cx="12166240" cy="260096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520780"/>
                <a:gridCol w="1520780"/>
                <a:gridCol w="1520780"/>
                <a:gridCol w="1520780"/>
                <a:gridCol w="1451021"/>
                <a:gridCol w="1622738"/>
                <a:gridCol w="1558343"/>
                <a:gridCol w="1451018"/>
              </a:tblGrid>
              <a:tr h="127984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Element/</a:t>
                      </a:r>
                    </a:p>
                    <a:p>
                      <a:pPr algn="ctr"/>
                      <a:r>
                        <a:rPr lang="en-US" sz="2800" b="1" dirty="0" smtClean="0"/>
                        <a:t>Symbol</a:t>
                      </a:r>
                      <a:endParaRPr lang="en-US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Isotope</a:t>
                      </a:r>
                      <a:r>
                        <a:rPr lang="en-US" sz="2800" b="1" baseline="0" dirty="0" smtClean="0"/>
                        <a:t> Name</a:t>
                      </a:r>
                      <a:endParaRPr lang="en-US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Isotope Notation</a:t>
                      </a:r>
                      <a:endParaRPr lang="en-US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Atomic Number</a:t>
                      </a:r>
                      <a:endParaRPr lang="en-US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Protons</a:t>
                      </a:r>
                    </a:p>
                    <a:p>
                      <a:pPr algn="ctr"/>
                      <a:r>
                        <a:rPr lang="en-US" sz="2800" b="1" dirty="0" smtClean="0"/>
                        <a:t>(p</a:t>
                      </a:r>
                      <a:r>
                        <a:rPr lang="en-US" sz="2800" b="1" baseline="30000" dirty="0" smtClean="0"/>
                        <a:t>+</a:t>
                      </a:r>
                      <a:r>
                        <a:rPr lang="en-US" sz="2800" b="1" baseline="0" dirty="0" smtClean="0"/>
                        <a:t>)</a:t>
                      </a:r>
                      <a:endParaRPr lang="en-US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Neutrons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/>
                        <a:t>(n</a:t>
                      </a:r>
                      <a:r>
                        <a:rPr lang="en-US" sz="2800" b="1" baseline="30000" dirty="0" smtClean="0"/>
                        <a:t>0</a:t>
                      </a:r>
                      <a:r>
                        <a:rPr lang="en-US" sz="2800" b="1" baseline="0" dirty="0" smtClean="0"/>
                        <a:t>)</a:t>
                      </a:r>
                      <a:endParaRPr lang="en-US" sz="2800" b="1" dirty="0" smtClean="0"/>
                    </a:p>
                    <a:p>
                      <a:pPr algn="ctr"/>
                      <a:endParaRPr lang="en-US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Electrons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/>
                        <a:t>(e</a:t>
                      </a:r>
                      <a:r>
                        <a:rPr lang="en-US" sz="2800" b="1" baseline="30000" dirty="0" smtClean="0"/>
                        <a:t>-</a:t>
                      </a:r>
                      <a:r>
                        <a:rPr lang="en-US" sz="2800" b="1" baseline="0" dirty="0" smtClean="0"/>
                        <a:t>)</a:t>
                      </a:r>
                      <a:endParaRPr lang="en-US" sz="2800" b="1" dirty="0" smtClean="0"/>
                    </a:p>
                    <a:p>
                      <a:pPr algn="ctr"/>
                      <a:endParaRPr lang="en-US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Mass Number</a:t>
                      </a:r>
                      <a:endParaRPr lang="en-US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4292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Iron</a:t>
                      </a:r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Fe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Iron-56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aseline="30000" dirty="0" smtClean="0"/>
                        <a:t>56 </a:t>
                      </a:r>
                      <a:r>
                        <a:rPr lang="en-US" sz="2800" baseline="0" dirty="0" smtClean="0"/>
                        <a:t>Fe</a:t>
                      </a:r>
                      <a:r>
                        <a:rPr lang="en-US" sz="2800" baseline="30000" dirty="0" smtClean="0"/>
                        <a:t>+2</a:t>
                      </a:r>
                      <a:endParaRPr lang="en-US" sz="2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aseline="0" dirty="0" smtClean="0"/>
                        <a:t>   </a:t>
                      </a:r>
                      <a:r>
                        <a:rPr lang="en-US" sz="2000" dirty="0" smtClean="0"/>
                        <a:t>26</a:t>
                      </a:r>
                      <a:endParaRPr lang="en-US" sz="2000" dirty="0" smtClean="0"/>
                    </a:p>
                    <a:p>
                      <a:pPr algn="ctr"/>
                      <a:endParaRPr lang="en-US" sz="2800" baseline="-25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26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26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30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24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56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838200" y="364928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u="sng" dirty="0" smtClean="0"/>
              <a:t>Final Answers for </a:t>
            </a:r>
            <a:r>
              <a:rPr lang="en-US" u="sng" dirty="0" smtClean="0"/>
              <a:t>Iron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86181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0380"/>
            <a:ext cx="10515600" cy="1325563"/>
          </a:xfrm>
        </p:spPr>
        <p:txBody>
          <a:bodyPr/>
          <a:lstStyle/>
          <a:p>
            <a:pPr algn="ctr"/>
            <a:r>
              <a:rPr lang="en-US" u="sng" dirty="0" smtClean="0"/>
              <a:t>Representations from the Periodic Table</a:t>
            </a:r>
            <a:endParaRPr lang="en-US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4525448" y="1535943"/>
            <a:ext cx="3141104" cy="43858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26                +2</a:t>
            </a:r>
            <a:endParaRPr lang="en-US" sz="4000" dirty="0" smtClean="0"/>
          </a:p>
          <a:p>
            <a:r>
              <a:rPr lang="en-US" sz="4400" dirty="0" smtClean="0"/>
              <a:t>      </a:t>
            </a:r>
            <a:r>
              <a:rPr lang="en-US" sz="11500" dirty="0" smtClean="0"/>
              <a:t>Fe</a:t>
            </a:r>
            <a:endParaRPr lang="en-US" sz="11500" dirty="0" smtClean="0"/>
          </a:p>
          <a:p>
            <a:pPr algn="ctr"/>
            <a:r>
              <a:rPr lang="en-US" sz="4400" dirty="0" smtClean="0"/>
              <a:t>Iron</a:t>
            </a:r>
            <a:endParaRPr lang="en-US" sz="4400" dirty="0" smtClean="0"/>
          </a:p>
          <a:p>
            <a:pPr algn="ctr"/>
            <a:r>
              <a:rPr lang="en-US" sz="4000" dirty="0" smtClean="0"/>
              <a:t>55.845</a:t>
            </a:r>
            <a:endParaRPr lang="en-US" sz="4000" dirty="0" smtClean="0"/>
          </a:p>
          <a:p>
            <a:r>
              <a:rPr lang="en-US" sz="4000" dirty="0" smtClean="0"/>
              <a:t>2-8-14-2</a:t>
            </a:r>
            <a:endParaRPr lang="en-US" sz="4000" dirty="0"/>
          </a:p>
        </p:txBody>
      </p:sp>
      <p:sp>
        <p:nvSpPr>
          <p:cNvPr id="8" name="Right Arrow 7"/>
          <p:cNvSpPr/>
          <p:nvPr/>
        </p:nvSpPr>
        <p:spPr>
          <a:xfrm>
            <a:off x="3108960" y="1744391"/>
            <a:ext cx="1406770" cy="33762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3732131" y="2903707"/>
            <a:ext cx="1406770" cy="33762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3219157" y="5357443"/>
            <a:ext cx="1406770" cy="33762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10800000">
            <a:off x="7499593" y="1744391"/>
            <a:ext cx="1406770" cy="33762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 rot="10800000">
            <a:off x="6972885" y="4147622"/>
            <a:ext cx="1406770" cy="33762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 rot="11759100">
            <a:off x="6879688" y="4922153"/>
            <a:ext cx="1406770" cy="33762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793819" y="1310855"/>
            <a:ext cx="22774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Oxidation</a:t>
            </a:r>
          </a:p>
          <a:p>
            <a:pPr algn="ctr"/>
            <a:r>
              <a:rPr lang="en-US" sz="3600" dirty="0" smtClean="0"/>
              <a:t>States</a:t>
            </a:r>
            <a:endParaRPr lang="en-US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7859152" y="3968003"/>
            <a:ext cx="2277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Name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907554" y="4757278"/>
            <a:ext cx="22774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Atomic Mass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138657" y="1423399"/>
            <a:ext cx="22774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Atomic Number</a:t>
            </a:r>
            <a:endParaRPr lang="en-US" sz="3600" dirty="0"/>
          </a:p>
        </p:txBody>
      </p:sp>
      <p:sp>
        <p:nvSpPr>
          <p:cNvPr id="18" name="TextBox 17"/>
          <p:cNvSpPr txBox="1"/>
          <p:nvPr/>
        </p:nvSpPr>
        <p:spPr>
          <a:xfrm>
            <a:off x="1512481" y="2743227"/>
            <a:ext cx="2277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Symbol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19249" y="4956794"/>
            <a:ext cx="319004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Electron</a:t>
            </a:r>
          </a:p>
          <a:p>
            <a:pPr algn="ctr"/>
            <a:r>
              <a:rPr lang="en-US" sz="3600" dirty="0" smtClean="0"/>
              <a:t>Configuration</a:t>
            </a:r>
          </a:p>
          <a:p>
            <a:pPr algn="ctr"/>
            <a:r>
              <a:rPr lang="en-US" sz="3600" dirty="0" smtClean="0"/>
              <a:t>Electrons/Level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6894515" y="2052990"/>
            <a:ext cx="8683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+3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160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0380"/>
            <a:ext cx="10515600" cy="1325563"/>
          </a:xfrm>
        </p:spPr>
        <p:txBody>
          <a:bodyPr/>
          <a:lstStyle/>
          <a:p>
            <a:pPr algn="ctr"/>
            <a:r>
              <a:rPr lang="en-US" u="sng" dirty="0" smtClean="0"/>
              <a:t>Calculating Number of </a:t>
            </a:r>
            <a:r>
              <a:rPr lang="en-US" u="sng" dirty="0" smtClean="0"/>
              <a:t>Protons</a:t>
            </a:r>
            <a:endParaRPr lang="en-US" u="sng" dirty="0"/>
          </a:p>
        </p:txBody>
      </p:sp>
      <p:sp>
        <p:nvSpPr>
          <p:cNvPr id="8" name="Right Arrow 7"/>
          <p:cNvSpPr/>
          <p:nvPr/>
        </p:nvSpPr>
        <p:spPr>
          <a:xfrm>
            <a:off x="3108960" y="1744391"/>
            <a:ext cx="1406770" cy="33762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138657" y="1423399"/>
            <a:ext cx="22774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Atomic Number</a:t>
            </a:r>
            <a:endParaRPr lang="en-US" sz="3600" dirty="0"/>
          </a:p>
        </p:txBody>
      </p:sp>
      <p:sp>
        <p:nvSpPr>
          <p:cNvPr id="20" name="TextBox 19"/>
          <p:cNvSpPr txBox="1"/>
          <p:nvPr/>
        </p:nvSpPr>
        <p:spPr>
          <a:xfrm>
            <a:off x="-70" y="2748962"/>
            <a:ext cx="43402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Atomic Number for </a:t>
            </a:r>
            <a:r>
              <a:rPr lang="en-US" sz="3600" dirty="0" smtClean="0"/>
              <a:t>an atom that is an ion =</a:t>
            </a:r>
            <a:endParaRPr lang="en-US" sz="3600" dirty="0" smtClean="0"/>
          </a:p>
          <a:p>
            <a:pPr algn="ctr"/>
            <a:r>
              <a:rPr lang="en-US" sz="3600" dirty="0" smtClean="0"/>
              <a:t># of </a:t>
            </a:r>
            <a:r>
              <a:rPr lang="en-US" sz="3600" dirty="0" smtClean="0"/>
              <a:t>Protons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4515730" y="1535943"/>
            <a:ext cx="3141104" cy="43858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26                +2</a:t>
            </a:r>
            <a:endParaRPr lang="en-US" sz="4000" dirty="0" smtClean="0"/>
          </a:p>
          <a:p>
            <a:r>
              <a:rPr lang="en-US" sz="4400" dirty="0" smtClean="0"/>
              <a:t>      </a:t>
            </a:r>
            <a:r>
              <a:rPr lang="en-US" sz="11500" dirty="0" smtClean="0"/>
              <a:t>Fe</a:t>
            </a:r>
            <a:endParaRPr lang="en-US" sz="11500" dirty="0" smtClean="0"/>
          </a:p>
          <a:p>
            <a:pPr algn="ctr"/>
            <a:r>
              <a:rPr lang="en-US" sz="4400" dirty="0" smtClean="0"/>
              <a:t>Iron</a:t>
            </a:r>
            <a:endParaRPr lang="en-US" sz="4400" dirty="0" smtClean="0"/>
          </a:p>
          <a:p>
            <a:pPr algn="ctr"/>
            <a:r>
              <a:rPr lang="en-US" sz="4000" dirty="0" smtClean="0"/>
              <a:t>55.845</a:t>
            </a:r>
            <a:endParaRPr lang="en-US" sz="4000" dirty="0" smtClean="0"/>
          </a:p>
          <a:p>
            <a:r>
              <a:rPr lang="en-US" sz="4000" dirty="0" smtClean="0"/>
              <a:t>2-8-14-2</a:t>
            </a:r>
            <a:endParaRPr lang="en-US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6894515" y="2052990"/>
            <a:ext cx="8683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+3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0085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0380"/>
            <a:ext cx="10515600" cy="1325563"/>
          </a:xfrm>
        </p:spPr>
        <p:txBody>
          <a:bodyPr/>
          <a:lstStyle/>
          <a:p>
            <a:pPr algn="ctr"/>
            <a:r>
              <a:rPr lang="en-US" u="sng" dirty="0" smtClean="0"/>
              <a:t>Calculating Number of </a:t>
            </a:r>
            <a:r>
              <a:rPr lang="en-US" u="sng" dirty="0" smtClean="0"/>
              <a:t>Electrons</a:t>
            </a:r>
            <a:endParaRPr lang="en-US" u="sng" dirty="0"/>
          </a:p>
        </p:txBody>
      </p:sp>
      <p:sp>
        <p:nvSpPr>
          <p:cNvPr id="8" name="Right Arrow 7"/>
          <p:cNvSpPr/>
          <p:nvPr/>
        </p:nvSpPr>
        <p:spPr>
          <a:xfrm>
            <a:off x="3108960" y="1744391"/>
            <a:ext cx="1406770" cy="33762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138657" y="1423399"/>
            <a:ext cx="22774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Atomic Number</a:t>
            </a:r>
            <a:endParaRPr lang="en-US" sz="3600" dirty="0"/>
          </a:p>
        </p:txBody>
      </p:sp>
      <p:sp>
        <p:nvSpPr>
          <p:cNvPr id="20" name="TextBox 19"/>
          <p:cNvSpPr txBox="1"/>
          <p:nvPr/>
        </p:nvSpPr>
        <p:spPr>
          <a:xfrm>
            <a:off x="-70" y="2748962"/>
            <a:ext cx="43402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Atomic Number for </a:t>
            </a:r>
            <a:r>
              <a:rPr lang="en-US" sz="3600" dirty="0" smtClean="0"/>
              <a:t>an atom that is an ion =</a:t>
            </a:r>
            <a:endParaRPr lang="en-US" sz="3600" dirty="0" smtClean="0"/>
          </a:p>
          <a:p>
            <a:pPr algn="ctr"/>
            <a:r>
              <a:rPr lang="en-US" sz="3600" dirty="0" smtClean="0"/>
              <a:t># of </a:t>
            </a:r>
            <a:r>
              <a:rPr lang="en-US" sz="3600" dirty="0" smtClean="0"/>
              <a:t>Protons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4515730" y="1535943"/>
            <a:ext cx="3141104" cy="43858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26                +2</a:t>
            </a:r>
            <a:endParaRPr lang="en-US" sz="4000" dirty="0" smtClean="0"/>
          </a:p>
          <a:p>
            <a:r>
              <a:rPr lang="en-US" sz="4400" dirty="0" smtClean="0"/>
              <a:t>      </a:t>
            </a:r>
            <a:r>
              <a:rPr lang="en-US" sz="11500" dirty="0" smtClean="0"/>
              <a:t>Fe</a:t>
            </a:r>
            <a:endParaRPr lang="en-US" sz="11500" dirty="0" smtClean="0"/>
          </a:p>
          <a:p>
            <a:pPr algn="ctr"/>
            <a:r>
              <a:rPr lang="en-US" sz="4400" dirty="0" smtClean="0"/>
              <a:t>Iron</a:t>
            </a:r>
            <a:endParaRPr lang="en-US" sz="4400" dirty="0" smtClean="0"/>
          </a:p>
          <a:p>
            <a:pPr algn="ctr"/>
            <a:r>
              <a:rPr lang="en-US" sz="4000" dirty="0" smtClean="0"/>
              <a:t>55.845</a:t>
            </a:r>
            <a:endParaRPr lang="en-US" sz="4000" dirty="0" smtClean="0"/>
          </a:p>
          <a:p>
            <a:r>
              <a:rPr lang="en-US" sz="4000" dirty="0" smtClean="0"/>
              <a:t>2-8-14-2</a:t>
            </a:r>
            <a:endParaRPr lang="en-US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6894515" y="2052990"/>
            <a:ext cx="8683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+3</a:t>
            </a:r>
            <a:endParaRPr lang="en-US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7656834" y="1423399"/>
            <a:ext cx="43402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# of electrons = Protons – charge</a:t>
            </a:r>
          </a:p>
          <a:p>
            <a:pPr algn="ctr"/>
            <a:r>
              <a:rPr lang="en-US" sz="3600" dirty="0" smtClean="0"/>
              <a:t>Ex. 26-(+2) = 24 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60928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25448" y="1613216"/>
            <a:ext cx="3141104" cy="43858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26                +2</a:t>
            </a:r>
            <a:endParaRPr lang="en-US" sz="4000" dirty="0" smtClean="0"/>
          </a:p>
          <a:p>
            <a:r>
              <a:rPr lang="en-US" sz="4400" dirty="0" smtClean="0"/>
              <a:t>      </a:t>
            </a:r>
            <a:r>
              <a:rPr lang="en-US" sz="11500" dirty="0" smtClean="0"/>
              <a:t>Fe</a:t>
            </a:r>
            <a:endParaRPr lang="en-US" sz="11500" dirty="0" smtClean="0"/>
          </a:p>
          <a:p>
            <a:pPr algn="ctr"/>
            <a:r>
              <a:rPr lang="en-US" sz="4400" dirty="0" smtClean="0"/>
              <a:t>Iron</a:t>
            </a:r>
            <a:endParaRPr lang="en-US" sz="4400" dirty="0" smtClean="0"/>
          </a:p>
          <a:p>
            <a:pPr algn="ctr"/>
            <a:r>
              <a:rPr lang="en-US" sz="4000" dirty="0" smtClean="0"/>
              <a:t>55</a:t>
            </a:r>
            <a:r>
              <a:rPr lang="en-US" sz="4000" dirty="0" smtClean="0"/>
              <a:t>.845</a:t>
            </a:r>
            <a:endParaRPr lang="en-US" sz="4000" dirty="0" smtClean="0"/>
          </a:p>
          <a:p>
            <a:r>
              <a:rPr lang="en-US" sz="4000" dirty="0" smtClean="0"/>
              <a:t>2-8-14-2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0380"/>
            <a:ext cx="10515600" cy="1325563"/>
          </a:xfrm>
        </p:spPr>
        <p:txBody>
          <a:bodyPr/>
          <a:lstStyle/>
          <a:p>
            <a:pPr algn="ctr"/>
            <a:r>
              <a:rPr lang="en-US" u="sng" dirty="0" smtClean="0"/>
              <a:t>Calculating Number of Neutrons</a:t>
            </a:r>
            <a:endParaRPr lang="en-US" u="sng" dirty="0"/>
          </a:p>
        </p:txBody>
      </p:sp>
      <p:sp>
        <p:nvSpPr>
          <p:cNvPr id="8" name="Right Arrow 7"/>
          <p:cNvSpPr/>
          <p:nvPr/>
        </p:nvSpPr>
        <p:spPr>
          <a:xfrm rot="10800000">
            <a:off x="6805659" y="4758048"/>
            <a:ext cx="1406770" cy="33762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985925" y="3324002"/>
            <a:ext cx="420607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If Most Common Isotope - Round Atomic Mass to nearest whole number so </a:t>
            </a:r>
            <a:r>
              <a:rPr lang="en-US" sz="3600" dirty="0" smtClean="0"/>
              <a:t>56</a:t>
            </a:r>
            <a:r>
              <a:rPr lang="en-US" sz="3600" dirty="0" smtClean="0"/>
              <a:t> </a:t>
            </a:r>
            <a:r>
              <a:rPr lang="en-US" sz="3600" dirty="0" smtClean="0"/>
              <a:t>AMU</a:t>
            </a:r>
            <a:endParaRPr lang="en-US" sz="3600" dirty="0"/>
          </a:p>
        </p:txBody>
      </p:sp>
      <p:sp>
        <p:nvSpPr>
          <p:cNvPr id="20" name="TextBox 19"/>
          <p:cNvSpPr txBox="1"/>
          <p:nvPr/>
        </p:nvSpPr>
        <p:spPr>
          <a:xfrm>
            <a:off x="-70" y="2748962"/>
            <a:ext cx="45255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Neutrons = </a:t>
            </a:r>
          </a:p>
          <a:p>
            <a:pPr algn="ctr"/>
            <a:r>
              <a:rPr lang="en-US" sz="3600" dirty="0" smtClean="0"/>
              <a:t>Mass Number – </a:t>
            </a:r>
          </a:p>
          <a:p>
            <a:pPr algn="ctr"/>
            <a:r>
              <a:rPr lang="en-US" sz="3600" dirty="0" smtClean="0"/>
              <a:t>Atomic Number</a:t>
            </a:r>
          </a:p>
        </p:txBody>
      </p:sp>
      <p:sp>
        <p:nvSpPr>
          <p:cNvPr id="9" name="Right Arrow 8"/>
          <p:cNvSpPr/>
          <p:nvPr/>
        </p:nvSpPr>
        <p:spPr>
          <a:xfrm rot="17673862">
            <a:off x="3204769" y="3113026"/>
            <a:ext cx="2314309" cy="35006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2066155">
            <a:off x="3677547" y="4060968"/>
            <a:ext cx="1846133" cy="33762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904233" y="2181779"/>
            <a:ext cx="8683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+3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5757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0380"/>
            <a:ext cx="10515600" cy="1325563"/>
          </a:xfrm>
        </p:spPr>
        <p:txBody>
          <a:bodyPr/>
          <a:lstStyle/>
          <a:p>
            <a:pPr algn="ctr"/>
            <a:r>
              <a:rPr lang="en-US" u="sng" dirty="0" smtClean="0"/>
              <a:t>Calculating Mass Number</a:t>
            </a:r>
            <a:endParaRPr lang="en-US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4262907" y="1722978"/>
            <a:ext cx="76114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Mass Number = Sum of the protons and neutrons</a:t>
            </a:r>
          </a:p>
          <a:p>
            <a:pPr algn="ctr"/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964270" y="1535943"/>
            <a:ext cx="3141104" cy="43858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26                +2</a:t>
            </a:r>
            <a:endParaRPr lang="en-US" sz="4000" dirty="0" smtClean="0"/>
          </a:p>
          <a:p>
            <a:r>
              <a:rPr lang="en-US" sz="4400" dirty="0" smtClean="0"/>
              <a:t>      </a:t>
            </a:r>
            <a:r>
              <a:rPr lang="en-US" sz="11500" dirty="0" smtClean="0"/>
              <a:t>Fe</a:t>
            </a:r>
            <a:endParaRPr lang="en-US" sz="11500" dirty="0" smtClean="0"/>
          </a:p>
          <a:p>
            <a:pPr algn="ctr"/>
            <a:r>
              <a:rPr lang="en-US" sz="4400" dirty="0" smtClean="0"/>
              <a:t>Iron</a:t>
            </a:r>
            <a:endParaRPr lang="en-US" sz="4400" dirty="0" smtClean="0"/>
          </a:p>
          <a:p>
            <a:pPr algn="ctr"/>
            <a:r>
              <a:rPr lang="en-US" sz="4000" dirty="0" smtClean="0"/>
              <a:t>55</a:t>
            </a:r>
            <a:r>
              <a:rPr lang="en-US" sz="4000" dirty="0" smtClean="0"/>
              <a:t>.845</a:t>
            </a:r>
            <a:endParaRPr lang="en-US" sz="4000" dirty="0" smtClean="0"/>
          </a:p>
          <a:p>
            <a:r>
              <a:rPr lang="en-US" sz="4000" dirty="0" smtClean="0"/>
              <a:t>2-8-14-2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3330175" y="2043468"/>
            <a:ext cx="8683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+3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9418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0380"/>
            <a:ext cx="10515600" cy="1325563"/>
          </a:xfrm>
        </p:spPr>
        <p:txBody>
          <a:bodyPr/>
          <a:lstStyle/>
          <a:p>
            <a:pPr algn="ctr"/>
            <a:r>
              <a:rPr lang="en-US" u="sng" dirty="0" smtClean="0"/>
              <a:t>Isotope Name</a:t>
            </a:r>
            <a:endParaRPr lang="en-US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4262907" y="1722978"/>
            <a:ext cx="76114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Element Name followed by hyphen and then Mass Number</a:t>
            </a:r>
          </a:p>
          <a:p>
            <a:pPr algn="ctr"/>
            <a:r>
              <a:rPr lang="en-US" sz="3600" dirty="0" smtClean="0"/>
              <a:t> ex. </a:t>
            </a:r>
            <a:r>
              <a:rPr lang="en-US" sz="3600" dirty="0" smtClean="0"/>
              <a:t>Iron</a:t>
            </a:r>
            <a:r>
              <a:rPr lang="en-US" sz="3600" dirty="0" smtClean="0"/>
              <a:t> </a:t>
            </a:r>
            <a:r>
              <a:rPr lang="en-US" sz="3600" dirty="0" smtClean="0"/>
              <a:t>- </a:t>
            </a:r>
            <a:r>
              <a:rPr lang="en-US" sz="3600" dirty="0" smtClean="0"/>
              <a:t>56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964270" y="1535943"/>
            <a:ext cx="3141104" cy="43858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26                +2</a:t>
            </a:r>
            <a:endParaRPr lang="en-US" sz="4000" dirty="0" smtClean="0"/>
          </a:p>
          <a:p>
            <a:r>
              <a:rPr lang="en-US" sz="4400" dirty="0" smtClean="0"/>
              <a:t>      </a:t>
            </a:r>
            <a:r>
              <a:rPr lang="en-US" sz="11500" dirty="0" smtClean="0"/>
              <a:t>Fe</a:t>
            </a:r>
            <a:endParaRPr lang="en-US" sz="11500" dirty="0" smtClean="0"/>
          </a:p>
          <a:p>
            <a:pPr algn="ctr"/>
            <a:r>
              <a:rPr lang="en-US" sz="4400" dirty="0" smtClean="0"/>
              <a:t>Iron</a:t>
            </a:r>
            <a:endParaRPr lang="en-US" sz="4400" dirty="0" smtClean="0"/>
          </a:p>
          <a:p>
            <a:pPr algn="ctr"/>
            <a:r>
              <a:rPr lang="en-US" sz="4000" dirty="0" smtClean="0"/>
              <a:t>55.845</a:t>
            </a:r>
            <a:endParaRPr lang="en-US" sz="4000" dirty="0" smtClean="0"/>
          </a:p>
          <a:p>
            <a:r>
              <a:rPr lang="en-US" sz="4000" dirty="0" smtClean="0"/>
              <a:t>2-8-14-2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3343054" y="2043468"/>
            <a:ext cx="8683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+3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5377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0380"/>
            <a:ext cx="10515600" cy="1325563"/>
          </a:xfrm>
        </p:spPr>
        <p:txBody>
          <a:bodyPr/>
          <a:lstStyle/>
          <a:p>
            <a:pPr algn="ctr"/>
            <a:r>
              <a:rPr lang="en-US" u="sng" dirty="0" smtClean="0"/>
              <a:t>Isotope Notation</a:t>
            </a:r>
            <a:endParaRPr lang="en-US" u="sng" dirty="0"/>
          </a:p>
        </p:txBody>
      </p:sp>
      <p:grpSp>
        <p:nvGrpSpPr>
          <p:cNvPr id="3" name="Group 2"/>
          <p:cNvGrpSpPr/>
          <p:nvPr/>
        </p:nvGrpSpPr>
        <p:grpSpPr>
          <a:xfrm>
            <a:off x="4531216" y="1664732"/>
            <a:ext cx="1564784" cy="1713804"/>
            <a:chOff x="4561267" y="2061213"/>
            <a:chExt cx="1564784" cy="1713804"/>
          </a:xfrm>
        </p:grpSpPr>
        <p:sp>
          <p:nvSpPr>
            <p:cNvPr id="9" name="TextBox 8"/>
            <p:cNvSpPr txBox="1"/>
            <p:nvPr/>
          </p:nvSpPr>
          <p:spPr>
            <a:xfrm>
              <a:off x="5082862" y="2282301"/>
              <a:ext cx="1043189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800" dirty="0" smtClean="0"/>
                <a:t>X</a:t>
              </a:r>
              <a:endParaRPr lang="en-US" sz="8800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561267" y="2061213"/>
              <a:ext cx="104318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 smtClean="0"/>
                <a:t>m</a:t>
              </a:r>
              <a:endParaRPr lang="en-US" sz="44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561267" y="3005576"/>
              <a:ext cx="1043189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/>
                <a:t>p</a:t>
              </a:r>
            </a:p>
          </p:txBody>
        </p:sp>
      </p:grpSp>
      <p:sp>
        <p:nvSpPr>
          <p:cNvPr id="8" name="Right Arrow 7"/>
          <p:cNvSpPr/>
          <p:nvPr/>
        </p:nvSpPr>
        <p:spPr>
          <a:xfrm rot="9018073">
            <a:off x="5367531" y="1519702"/>
            <a:ext cx="1406756" cy="3095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12161882">
            <a:off x="5200160" y="3347440"/>
            <a:ext cx="1406770" cy="33762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12595058">
            <a:off x="5883738" y="2829320"/>
            <a:ext cx="1162158" cy="33762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581116" y="994788"/>
            <a:ext cx="4634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m = mass number: # of Protons + Neutrons</a:t>
            </a:r>
            <a:endParaRPr lang="en-US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6424423" y="3823245"/>
            <a:ext cx="4634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p</a:t>
            </a:r>
            <a:r>
              <a:rPr lang="en-US" sz="3600" dirty="0" smtClean="0"/>
              <a:t> = Atomic Number: # of protons</a:t>
            </a:r>
            <a:endParaRPr lang="en-US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6806482" y="2914891"/>
            <a:ext cx="4634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X</a:t>
            </a:r>
            <a:r>
              <a:rPr lang="en-US" sz="3600" dirty="0" smtClean="0"/>
              <a:t> = symbol of element</a:t>
            </a:r>
            <a:endParaRPr lang="en-US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904996" y="1535943"/>
            <a:ext cx="3141104" cy="43858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26                +2</a:t>
            </a:r>
            <a:endParaRPr lang="en-US" sz="4000" dirty="0" smtClean="0"/>
          </a:p>
          <a:p>
            <a:r>
              <a:rPr lang="en-US" sz="4400" dirty="0" smtClean="0"/>
              <a:t>      </a:t>
            </a:r>
            <a:r>
              <a:rPr lang="en-US" sz="11500" dirty="0" smtClean="0"/>
              <a:t>Fe</a:t>
            </a:r>
            <a:endParaRPr lang="en-US" sz="11500" dirty="0" smtClean="0"/>
          </a:p>
          <a:p>
            <a:pPr algn="ctr"/>
            <a:r>
              <a:rPr lang="en-US" sz="4400" dirty="0" smtClean="0"/>
              <a:t>Iron</a:t>
            </a:r>
            <a:endParaRPr lang="en-US" sz="4400" dirty="0" smtClean="0"/>
          </a:p>
          <a:p>
            <a:pPr algn="ctr"/>
            <a:r>
              <a:rPr lang="en-US" sz="4000" dirty="0" smtClean="0"/>
              <a:t>55.845</a:t>
            </a:r>
            <a:endParaRPr lang="en-US" sz="4000" dirty="0" smtClean="0"/>
          </a:p>
          <a:p>
            <a:r>
              <a:rPr lang="en-US" sz="4000" dirty="0" smtClean="0"/>
              <a:t>2-8-14-2</a:t>
            </a:r>
            <a:endParaRPr lang="en-US" sz="4000" dirty="0"/>
          </a:p>
        </p:txBody>
      </p:sp>
      <p:sp>
        <p:nvSpPr>
          <p:cNvPr id="16" name="TextBox 15"/>
          <p:cNvSpPr txBox="1"/>
          <p:nvPr/>
        </p:nvSpPr>
        <p:spPr>
          <a:xfrm>
            <a:off x="3261906" y="2052990"/>
            <a:ext cx="8683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+3</a:t>
            </a:r>
            <a:endParaRPr lang="en-US" sz="4000" dirty="0"/>
          </a:p>
        </p:txBody>
      </p:sp>
      <p:sp>
        <p:nvSpPr>
          <p:cNvPr id="17" name="TextBox 16"/>
          <p:cNvSpPr txBox="1"/>
          <p:nvPr/>
        </p:nvSpPr>
        <p:spPr>
          <a:xfrm>
            <a:off x="5052810" y="5157558"/>
            <a:ext cx="4634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Ex =    </a:t>
            </a:r>
            <a:r>
              <a:rPr lang="en-US" sz="7200" dirty="0" smtClean="0"/>
              <a:t>Fe</a:t>
            </a:r>
            <a:endParaRPr lang="en-US" sz="7200" dirty="0"/>
          </a:p>
        </p:txBody>
      </p:sp>
      <p:sp>
        <p:nvSpPr>
          <p:cNvPr id="18" name="TextBox 17"/>
          <p:cNvSpPr txBox="1"/>
          <p:nvPr/>
        </p:nvSpPr>
        <p:spPr>
          <a:xfrm>
            <a:off x="6774301" y="5054564"/>
            <a:ext cx="10431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56</a:t>
            </a:r>
            <a:endParaRPr lang="en-US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6806482" y="5921759"/>
            <a:ext cx="10431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26</a:t>
            </a:r>
            <a:endParaRPr lang="en-US" sz="3600" dirty="0"/>
          </a:p>
        </p:txBody>
      </p:sp>
      <p:sp>
        <p:nvSpPr>
          <p:cNvPr id="20" name="TextBox 19"/>
          <p:cNvSpPr txBox="1"/>
          <p:nvPr/>
        </p:nvSpPr>
        <p:spPr>
          <a:xfrm>
            <a:off x="5578573" y="1725566"/>
            <a:ext cx="10431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c</a:t>
            </a:r>
            <a:endParaRPr lang="en-US" sz="4400" dirty="0"/>
          </a:p>
        </p:txBody>
      </p:sp>
      <p:sp>
        <p:nvSpPr>
          <p:cNvPr id="21" name="Right Arrow 20"/>
          <p:cNvSpPr/>
          <p:nvPr/>
        </p:nvSpPr>
        <p:spPr>
          <a:xfrm rot="12161882">
            <a:off x="6277818" y="2171348"/>
            <a:ext cx="989109" cy="33762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7147524" y="2195117"/>
            <a:ext cx="4634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c</a:t>
            </a:r>
            <a:r>
              <a:rPr lang="en-US" sz="3600" dirty="0" smtClean="0"/>
              <a:t> </a:t>
            </a:r>
            <a:r>
              <a:rPr lang="en-US" sz="3600" dirty="0" smtClean="0"/>
              <a:t>= </a:t>
            </a:r>
            <a:r>
              <a:rPr lang="en-US" sz="3600" dirty="0" smtClean="0"/>
              <a:t>charge</a:t>
            </a:r>
            <a:r>
              <a:rPr lang="en-US" sz="3600" dirty="0" smtClean="0"/>
              <a:t> </a:t>
            </a:r>
            <a:r>
              <a:rPr lang="en-US" sz="3600" dirty="0" smtClean="0"/>
              <a:t>of element</a:t>
            </a:r>
            <a:endParaRPr lang="en-US" sz="3600" dirty="0"/>
          </a:p>
        </p:txBody>
      </p:sp>
      <p:sp>
        <p:nvSpPr>
          <p:cNvPr id="23" name="TextBox 22"/>
          <p:cNvSpPr txBox="1"/>
          <p:nvPr/>
        </p:nvSpPr>
        <p:spPr>
          <a:xfrm>
            <a:off x="8080743" y="5054564"/>
            <a:ext cx="10431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+2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3308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0380"/>
            <a:ext cx="10515600" cy="1325563"/>
          </a:xfrm>
        </p:spPr>
        <p:txBody>
          <a:bodyPr/>
          <a:lstStyle/>
          <a:p>
            <a:pPr algn="ctr"/>
            <a:r>
              <a:rPr lang="en-US" u="sng" dirty="0" smtClean="0"/>
              <a:t>Calculating Charge</a:t>
            </a:r>
            <a:endParaRPr lang="en-US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5254580" y="2052990"/>
            <a:ext cx="60000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Charge = Protons – Electrons</a:t>
            </a:r>
          </a:p>
          <a:p>
            <a:pPr algn="ctr"/>
            <a:r>
              <a:rPr lang="en-US" sz="3600" dirty="0" smtClean="0"/>
              <a:t>Ex. </a:t>
            </a:r>
            <a:r>
              <a:rPr lang="en-US" sz="3600" smtClean="0"/>
              <a:t>26 – 24 = +2</a:t>
            </a:r>
            <a:endParaRPr lang="en-US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904996" y="1535943"/>
            <a:ext cx="3141104" cy="43858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26                +2</a:t>
            </a:r>
            <a:endParaRPr lang="en-US" sz="4000" dirty="0" smtClean="0"/>
          </a:p>
          <a:p>
            <a:r>
              <a:rPr lang="en-US" sz="4400" dirty="0" smtClean="0"/>
              <a:t>      </a:t>
            </a:r>
            <a:r>
              <a:rPr lang="en-US" sz="11500" dirty="0" smtClean="0"/>
              <a:t>Fe</a:t>
            </a:r>
            <a:endParaRPr lang="en-US" sz="11500" dirty="0" smtClean="0"/>
          </a:p>
          <a:p>
            <a:pPr algn="ctr"/>
            <a:r>
              <a:rPr lang="en-US" sz="4400" dirty="0" smtClean="0"/>
              <a:t>Iron</a:t>
            </a:r>
            <a:endParaRPr lang="en-US" sz="4400" dirty="0" smtClean="0"/>
          </a:p>
          <a:p>
            <a:pPr algn="ctr"/>
            <a:r>
              <a:rPr lang="en-US" sz="4000" dirty="0" smtClean="0"/>
              <a:t>55.845</a:t>
            </a:r>
            <a:endParaRPr lang="en-US" sz="4000" dirty="0" smtClean="0"/>
          </a:p>
          <a:p>
            <a:r>
              <a:rPr lang="en-US" sz="4000" dirty="0" smtClean="0"/>
              <a:t>2-8-14-2</a:t>
            </a:r>
            <a:endParaRPr lang="en-US" sz="4000" dirty="0"/>
          </a:p>
        </p:txBody>
      </p:sp>
      <p:sp>
        <p:nvSpPr>
          <p:cNvPr id="16" name="TextBox 15"/>
          <p:cNvSpPr txBox="1"/>
          <p:nvPr/>
        </p:nvSpPr>
        <p:spPr>
          <a:xfrm>
            <a:off x="3261906" y="2052990"/>
            <a:ext cx="8683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+3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755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305</Words>
  <Application>Microsoft Office PowerPoint</Application>
  <PresentationFormat>Widescreen</PresentationFormat>
  <Paragraphs>119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Calculating Particles for an ion</vt:lpstr>
      <vt:lpstr>Representations from the Periodic Table</vt:lpstr>
      <vt:lpstr>Calculating Number of Protons</vt:lpstr>
      <vt:lpstr>Calculating Number of Electrons</vt:lpstr>
      <vt:lpstr>Calculating Number of Neutrons</vt:lpstr>
      <vt:lpstr>Calculating Mass Number</vt:lpstr>
      <vt:lpstr>Isotope Name</vt:lpstr>
      <vt:lpstr>Isotope Notation</vt:lpstr>
      <vt:lpstr>Calculating Charge</vt:lpstr>
      <vt:lpstr>PowerPoint Presentation</vt:lpstr>
    </vt:vector>
  </TitlesOfParts>
  <Company>Boyertown Area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Calculating Particles in a atom</dc:title>
  <dc:creator>Berger, Jerry</dc:creator>
  <cp:lastModifiedBy>Berger, Jerry</cp:lastModifiedBy>
  <cp:revision>49</cp:revision>
  <dcterms:created xsi:type="dcterms:W3CDTF">2015-10-19T16:56:04Z</dcterms:created>
  <dcterms:modified xsi:type="dcterms:W3CDTF">2015-10-31T17:23:40Z</dcterms:modified>
</cp:coreProperties>
</file>